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2"/>
  </p:notesMasterIdLst>
  <p:sldIdLst>
    <p:sldId id="258" r:id="rId2"/>
    <p:sldId id="286" r:id="rId3"/>
    <p:sldId id="281" r:id="rId4"/>
    <p:sldId id="285" r:id="rId5"/>
    <p:sldId id="287" r:id="rId6"/>
    <p:sldId id="288" r:id="rId7"/>
    <p:sldId id="283" r:id="rId8"/>
    <p:sldId id="284" r:id="rId9"/>
    <p:sldId id="289" r:id="rId10"/>
    <p:sldId id="326" r:id="rId11"/>
    <p:sldId id="331" r:id="rId12"/>
    <p:sldId id="330" r:id="rId13"/>
    <p:sldId id="329" r:id="rId14"/>
    <p:sldId id="328" r:id="rId15"/>
    <p:sldId id="290" r:id="rId16"/>
    <p:sldId id="327" r:id="rId17"/>
    <p:sldId id="325" r:id="rId18"/>
    <p:sldId id="324" r:id="rId19"/>
    <p:sldId id="323" r:id="rId20"/>
    <p:sldId id="28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2754"/>
    <a:srgbClr val="75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820A49-6A38-4337-87C5-05670AC496BA}">
  <a:tblStyle styleId="{AA820A49-6A38-4337-87C5-05670AC49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46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b73f124f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b73f124f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16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65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1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6968757e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6968757e7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77" name="Google Shape;77;p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714125" y="1389600"/>
            <a:ext cx="7715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808950" y="690975"/>
            <a:ext cx="7526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7EC1B7-2BE4-4053-87F6-1B0D1E300408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3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121" name="Google Shape;121;p13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319625" y="16806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1319613" y="2159175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3545715" y="1879725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3"/>
          </p:nvPr>
        </p:nvSpPr>
        <p:spPr>
          <a:xfrm>
            <a:off x="1319625" y="29199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4"/>
          </p:nvPr>
        </p:nvSpPr>
        <p:spPr>
          <a:xfrm>
            <a:off x="1319613" y="3398400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5"/>
          </p:nvPr>
        </p:nvSpPr>
        <p:spPr>
          <a:xfrm>
            <a:off x="5552776" y="29199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6"/>
          </p:nvPr>
        </p:nvSpPr>
        <p:spPr>
          <a:xfrm>
            <a:off x="5552788" y="3398400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7"/>
          </p:nvPr>
        </p:nvSpPr>
        <p:spPr>
          <a:xfrm>
            <a:off x="5552776" y="16806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8"/>
          </p:nvPr>
        </p:nvSpPr>
        <p:spPr>
          <a:xfrm>
            <a:off x="5552788" y="2159175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804000" y="690975"/>
            <a:ext cx="7538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 hasCustomPrompt="1"/>
          </p:nvPr>
        </p:nvSpPr>
        <p:spPr>
          <a:xfrm>
            <a:off x="3545715" y="31321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7715" y="31321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7715" y="18797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">
    <p:bg>
      <p:bgPr>
        <a:solidFill>
          <a:schemeClr val="accent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/>
          <p:cNvGrpSpPr/>
          <p:nvPr/>
        </p:nvGrpSpPr>
        <p:grpSpPr>
          <a:xfrm>
            <a:off x="-42754" y="-108607"/>
            <a:ext cx="9229458" cy="4849055"/>
            <a:chOff x="-85458" y="304454"/>
            <a:chExt cx="9229458" cy="4849055"/>
          </a:xfrm>
        </p:grpSpPr>
        <p:sp>
          <p:nvSpPr>
            <p:cNvPr id="279" name="Google Shape;279;p24"/>
            <p:cNvSpPr/>
            <p:nvPr/>
          </p:nvSpPr>
          <p:spPr>
            <a:xfrm>
              <a:off x="5708671" y="131915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85458" y="304454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597147" y="806026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9"/>
          <p:cNvGrpSpPr/>
          <p:nvPr/>
        </p:nvGrpSpPr>
        <p:grpSpPr>
          <a:xfrm>
            <a:off x="0" y="0"/>
            <a:ext cx="9143950" cy="4992207"/>
            <a:chOff x="0" y="0"/>
            <a:chExt cx="9143950" cy="4992207"/>
          </a:xfrm>
        </p:grpSpPr>
        <p:sp>
          <p:nvSpPr>
            <p:cNvPr id="326" name="Google Shape;326;p2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08621" y="98522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63672" y="367709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25" y="538575"/>
            <a:ext cx="7680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25" y="1779325"/>
            <a:ext cx="7715700" cy="27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01C8E1-47D3-43BA-9AFD-97E75353C5F9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b="0" dirty="0">
                <a:solidFill>
                  <a:srgbClr val="002060"/>
                </a:solidFill>
              </a:rPr>
              <a:t>s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70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0145D2A-D973-4DEE-8653-4F0F8088A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2" y="317756"/>
            <a:ext cx="3871314" cy="451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B70E72A-1507-459E-BE4D-996058DD7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54" y="460543"/>
            <a:ext cx="579642" cy="5796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F3CFA0C-3935-478D-B766-864956DE844F}"/>
              </a:ext>
            </a:extLst>
          </p:cNvPr>
          <p:cNvSpPr txBox="1"/>
          <p:nvPr/>
        </p:nvSpPr>
        <p:spPr>
          <a:xfrm>
            <a:off x="4954456" y="1156285"/>
            <a:ext cx="307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A22670-2189-40E5-B58A-FDE9B1B538FB}"/>
              </a:ext>
            </a:extLst>
          </p:cNvPr>
          <p:cNvSpPr txBox="1"/>
          <p:nvPr/>
        </p:nvSpPr>
        <p:spPr>
          <a:xfrm>
            <a:off x="4981350" y="1528989"/>
            <a:ext cx="307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بهداشت- دانشکده مجازی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71C4767-7F57-4087-B759-7B3B3B492D83}"/>
              </a:ext>
            </a:extLst>
          </p:cNvPr>
          <p:cNvSpPr txBox="1"/>
          <p:nvPr/>
        </p:nvSpPr>
        <p:spPr>
          <a:xfrm>
            <a:off x="4855466" y="2212182"/>
            <a:ext cx="335562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مجموعه آموزشی </a:t>
            </a:r>
            <a:b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هر خانه، یک پایگاه سلامت</a:t>
            </a:r>
            <a:endParaRPr lang="en-US" sz="2500" dirty="0">
              <a:solidFill>
                <a:srgbClr val="75C62C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B38C773D-2B9A-4B24-91E2-F61A9C474EF1}"/>
              </a:ext>
            </a:extLst>
          </p:cNvPr>
          <p:cNvSpPr txBox="1">
            <a:spLocks/>
          </p:cNvSpPr>
          <p:nvPr/>
        </p:nvSpPr>
        <p:spPr>
          <a:xfrm>
            <a:off x="4416552" y="3514813"/>
            <a:ext cx="4154778" cy="1168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این قسمت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:</a:t>
            </a:r>
            <a:r>
              <a:rPr lang="en-US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بهداشت بلوغ در پسران   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مدرس: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زهرا بیگم  سیدآقا میری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گروه</a:t>
            </a:r>
            <a:r>
              <a:rPr lang="en-US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: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سلامت نوجوانان، جوانان و مدارس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318107" y="662202"/>
            <a:ext cx="6172200" cy="5964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رشد موهاي زهار و زير بغل</a:t>
            </a:r>
            <a:r>
              <a:rPr lang="ar-SA" sz="3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: </a:t>
            </a:r>
            <a:endParaRPr lang="en-US" sz="30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451373"/>
            <a:ext cx="8229600" cy="32920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ابتدا موي زهار و حدود 20 ماه بعد موي زير بغل ، سينه و صورت رشد مي كند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همزمان فعا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ليت غدد عرق و چربي افزايش يافته آكنه ايجاد مي شود.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 2" pitchFamily="18" charset="2"/>
              <a:buNone/>
            </a:pPr>
            <a:endParaRPr lang="en-US" dirty="0" smtClean="0">
              <a:cs typeface="Majalla UI"/>
            </a:endParaRPr>
          </a:p>
        </p:txBody>
      </p:sp>
      <p:pic>
        <p:nvPicPr>
          <p:cNvPr id="24" name="Picture 2" descr="C:\Documents and Settings\s.ghanbari.HEALTH\My Documents\My Pictures\جوش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04" y="2815120"/>
            <a:ext cx="1741521" cy="1636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7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451373"/>
            <a:ext cx="8229600" cy="32920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دراين دوره رشد جهشي قد شروع و به طور متوسط 7 تا </a:t>
            </a:r>
            <a:r>
              <a:rPr lang="fa-IR" sz="2400" dirty="0" smtClean="0">
                <a:cs typeface="B Nazanin" panose="00000400000000000000" pitchFamily="2" charset="-78"/>
              </a:rPr>
              <a:t>12/5</a:t>
            </a:r>
            <a:r>
              <a:rPr lang="ar-SA" sz="2400" dirty="0" smtClean="0">
                <a:cs typeface="B Nazanin" panose="00000400000000000000" pitchFamily="2" charset="-78"/>
              </a:rPr>
              <a:t> سانتي متر در سال به قد پسران افزوده مي شود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قدرت عضلاني و پهناي سينه افزايش مي يابد.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رشد قد</a:t>
            </a: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،</a:t>
            </a:r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بازو و ساق: 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Picture 2" descr="C:\Documents and Settings\s.ghanbari.HEALTH\My Documents\My Pictures\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380" y="2087423"/>
            <a:ext cx="2240786" cy="2431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9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51373"/>
            <a:ext cx="8229600" cy="32920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تغييرات صدا و سن بروز آن تحت تاثير مجموعه عوامل </a:t>
            </a:r>
            <a:r>
              <a:rPr lang="ar-SA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هورموني ، ژنتيك و محيطي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ar-SA" sz="2400" dirty="0" smtClean="0">
                <a:cs typeface="B Nazanin" panose="00000400000000000000" pitchFamily="2" charset="-78"/>
              </a:rPr>
              <a:t>تغذيه مناسب و كافي ، ورزش و فعاليت جسماني و رفاه جسمي و روحي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تغییر صدا در پسران ناشی از رشد </a:t>
            </a:r>
            <a:r>
              <a:rPr lang="ar-SA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طناب‌های صوتی </a:t>
            </a:r>
            <a:r>
              <a:rPr lang="ar-SA" sz="2400" dirty="0" smtClean="0">
                <a:cs typeface="B Nazanin" panose="00000400000000000000" pitchFamily="2" charset="-78"/>
              </a:rPr>
              <a:t>است. صدا ابتدا خشن و كمی ناهنجار و شاید دورگه و بعد بم می‌شود، ولی به تدریج آهنگ صدا مطلوب‌تر خواهد شد</a:t>
            </a:r>
            <a:r>
              <a:rPr lang="en-US" sz="2400" dirty="0" smtClean="0">
                <a:cs typeface="B Nazanin" panose="00000400000000000000" pitchFamily="2" charset="-78"/>
              </a:rPr>
              <a:t>. </a:t>
            </a:r>
          </a:p>
          <a:p>
            <a:pPr rtl="1"/>
            <a:endParaRPr lang="en-US" dirty="0" smtClean="0">
              <a:cs typeface="B Nazanin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تغيير صدا: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485900" y="528637"/>
            <a:ext cx="6172200" cy="5429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احتلام شبانه: 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85900" y="1071553"/>
            <a:ext cx="6172200" cy="3671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يك سال پس از رشد بيضه ها و معمولا شبانه يا نزديك صبح و درخواب و به طريق غير ارادي اتفاق مي افتد.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اولین انزال كه یكی از معیارهای بلوغ است معمولاً هنگام خواب پیش می‌آید و اگر </a:t>
            </a:r>
            <a:r>
              <a:rPr lang="fa-IR" sz="2400" dirty="0" smtClean="0">
                <a:cs typeface="B Nazanin" panose="00000400000000000000" pitchFamily="2" charset="-78"/>
              </a:rPr>
              <a:t>نوجوان </a:t>
            </a:r>
            <a:r>
              <a:rPr lang="ar-SA" sz="2400" dirty="0" smtClean="0">
                <a:cs typeface="B Nazanin" panose="00000400000000000000" pitchFamily="2" charset="-78"/>
              </a:rPr>
              <a:t>درباره آن چیزی ندان</a:t>
            </a:r>
            <a:r>
              <a:rPr lang="fa-IR" sz="2400" dirty="0" smtClean="0">
                <a:cs typeface="B Nazanin" panose="00000400000000000000" pitchFamily="2" charset="-78"/>
              </a:rPr>
              <a:t>د</a:t>
            </a:r>
            <a:r>
              <a:rPr lang="ar-SA" sz="2400" dirty="0" smtClean="0">
                <a:cs typeface="B Nazanin" panose="00000400000000000000" pitchFamily="2" charset="-78"/>
              </a:rPr>
              <a:t>دچار نگرانی </a:t>
            </a:r>
            <a:r>
              <a:rPr lang="fa-IR" sz="2400" dirty="0" smtClean="0">
                <a:cs typeface="B Nazanin" panose="00000400000000000000" pitchFamily="2" charset="-78"/>
              </a:rPr>
              <a:t>مي</a:t>
            </a:r>
            <a:r>
              <a:rPr lang="ar-SA" sz="2400" dirty="0" smtClean="0">
                <a:cs typeface="B Nazanin" panose="00000400000000000000" pitchFamily="2" charset="-78"/>
              </a:rPr>
              <a:t>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نوجوان </a:t>
            </a:r>
            <a:r>
              <a:rPr lang="ar-SA" sz="2400" dirty="0" smtClean="0">
                <a:cs typeface="B Nazanin" panose="00000400000000000000" pitchFamily="2" charset="-78"/>
              </a:rPr>
              <a:t>باید بداند كه این یكی از مراحل رشد و تكامل است كه از سلامت وجود </a:t>
            </a:r>
            <a:r>
              <a:rPr lang="fa-IR" sz="2400" dirty="0" smtClean="0">
                <a:cs typeface="B Nazanin" panose="00000400000000000000" pitchFamily="2" charset="-78"/>
              </a:rPr>
              <a:t>او</a:t>
            </a:r>
            <a:r>
              <a:rPr lang="ar-SA" sz="2400" dirty="0" smtClean="0">
                <a:cs typeface="B Nazanin" panose="00000400000000000000" pitchFamily="2" charset="-78"/>
              </a:rPr>
              <a:t> خبر می‌دهد و نباید باعث نگرانی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شود</a:t>
            </a:r>
            <a:r>
              <a:rPr lang="en-US" sz="2400" dirty="0" smtClean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31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s.ghanbari.HEALTH\My Documents\My Pictures\جوش صور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43" y="353020"/>
            <a:ext cx="2250275" cy="21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51373"/>
            <a:ext cx="8229600" cy="32920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در دوران بلوغ </a:t>
            </a:r>
            <a:r>
              <a:rPr lang="ar-SA" sz="2400" dirty="0" smtClean="0">
                <a:cs typeface="B Nazanin" panose="00000400000000000000" pitchFamily="2" charset="-78"/>
              </a:rPr>
              <a:t>غدد چربی در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sz="2400" dirty="0" smtClean="0">
                <a:cs typeface="B Nazanin" panose="00000400000000000000" pitchFamily="2" charset="-78"/>
              </a:rPr>
              <a:t> پوست بزرگ وفعال می شوند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در اثر افزایش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فعالیت غدد چربی ممكن است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جوش‌هایی روی صورت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</a:t>
            </a:r>
            <a:r>
              <a:rPr lang="ar-SA" sz="2400" dirty="0" smtClean="0">
                <a:cs typeface="B Nazanin" panose="00000400000000000000" pitchFamily="2" charset="-78"/>
              </a:rPr>
              <a:t> پوست بدن ظاهر شود كه به آنها </a:t>
            </a:r>
            <a:r>
              <a:rPr lang="ar-SA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آكنه</a:t>
            </a:r>
            <a:r>
              <a:rPr lang="ar-SA" sz="2400" dirty="0" smtClean="0">
                <a:cs typeface="B Nazanin" panose="00000400000000000000" pitchFamily="2" charset="-78"/>
              </a:rPr>
              <a:t> می گویند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محل شایع آنهاصورت است.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85900" y="528638"/>
            <a:ext cx="6172200" cy="5964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آكنه : 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43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485900" y="528638"/>
            <a:ext cx="6172200" cy="1132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بهداشت فردی در دوران بلوغ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2" descr="ح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390" y="1296006"/>
            <a:ext cx="2504672" cy="21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09064" y="1525180"/>
            <a:ext cx="6172200" cy="36183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استحمام مرتب و تعویض البسه </a:t>
            </a:r>
            <a:r>
              <a:rPr lang="en-US" sz="2400" dirty="0" smtClean="0">
                <a:cs typeface="B Nazanin" panose="00000400000000000000" pitchFamily="2" charset="-78"/>
              </a:rPr>
              <a:t> 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استفاده از حوله و وسایل بهداشتی شخصی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همچنین زدودن موهای زائد بدن به روش صحیح 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97040" y="919292"/>
            <a:ext cx="6172200" cy="41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195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479822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685800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575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890588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096566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پرهیز از دستکاری و فشار دادن جوش ها </a:t>
            </a:r>
            <a:endParaRPr lang="fa-IR" sz="2400" dirty="0" smtClea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marL="0" lvl="0" indent="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tabLst/>
              <a:defRPr/>
            </a:pPr>
            <a:endParaRPr lang="fa-IR" sz="2400" dirty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marL="342900" lvl="0" indent="-34290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lang="fa-IR" sz="240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شستشوی روزانه جوش ها را با آب و </a:t>
            </a:r>
            <a:r>
              <a:rPr lang="fa-IR" sz="2400" dirty="0" smtClea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صابون</a:t>
            </a:r>
          </a:p>
          <a:p>
            <a:pPr marL="0" lvl="0" indent="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tabLst/>
              <a:defRPr/>
            </a:pPr>
            <a:endParaRPr lang="fa-IR" sz="2400" dirty="0" smtClea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marL="342900" lvl="0" indent="-34290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lang="fa-IR" sz="2400" dirty="0" smtClea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ضد </a:t>
            </a:r>
            <a:r>
              <a:rPr lang="fa-IR" sz="240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عفونی محل جوش هابا استفاده </a:t>
            </a:r>
            <a:r>
              <a:rPr lang="fa-IR" sz="2400" dirty="0" smtClea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از الکل </a:t>
            </a:r>
            <a:r>
              <a:rPr lang="fa-IR" sz="2400" dirty="0" smtClea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طبی</a:t>
            </a:r>
          </a:p>
          <a:p>
            <a:pPr marL="0" lvl="0" indent="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tabLst/>
              <a:defRPr/>
            </a:pPr>
            <a:endParaRPr lang="fa-IR" sz="2400" dirty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marL="342900" lvl="0" indent="-342900" algn="r" defTabSz="914400" rtl="1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lang="fa-IR" sz="240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مشورت با خانواده و مراجعه به پزشک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</a:p>
          <a:p>
            <a:pPr marL="204788" marR="0" lvl="0" indent="-204788" algn="l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cs typeface="B Nazanin" panose="00000400000000000000" pitchFamily="2" charset="-78"/>
            </a:endParaRPr>
          </a:p>
        </p:txBody>
      </p:sp>
      <p:pic>
        <p:nvPicPr>
          <p:cNvPr id="6" name="Picture 1" descr="جو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93" y="498452"/>
            <a:ext cx="1714512" cy="17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ضدعفون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93" y="2561041"/>
            <a:ext cx="1514283" cy="201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s.ghanbari.HEALTH\My Documents\My Pictures\صابون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2004" y="3161113"/>
            <a:ext cx="2027547" cy="141088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7040" y="228690"/>
            <a:ext cx="6172200" cy="1132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بهداشت فردی در دوران بلوغ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D:\ازقبل\kakaee\عكس\My Pictures\Picture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45" y="724438"/>
            <a:ext cx="1632350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60142" y="1112326"/>
            <a:ext cx="6515100" cy="32920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رعایت بهداشت دهان و دندان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مسواک زدن،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استفاده ازنخ دندان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مراجعه به دندانپزشک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" name="Picture 6" descr="C:\Documents and Settings\s.ghanbari.HEALTH\My Documents\My Pictures\دندانپزشك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622" y="2998170"/>
            <a:ext cx="2035983" cy="170080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1592" y="356831"/>
            <a:ext cx="6172200" cy="1132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بهداشت فردی در دوران بلوغ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6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080036"/>
            <a:ext cx="8229600" cy="8572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تغذیه مناسب و کافی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1" descr="C:\Documents and Settings\s.ghanbari.HEALTH\My Documents\My Pictures\ت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313" y="1205202"/>
            <a:ext cx="4147851" cy="293528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88742" y="432519"/>
            <a:ext cx="6172200" cy="1132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بهداشت فردی در دوران بلوغ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8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www.eslahe.com/images/uploads/Image/sig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02" y="1608015"/>
            <a:ext cx="4723784" cy="31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04414" y="894297"/>
            <a:ext cx="609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خودداری از کشیدن سیگار و دوری از افراد سیگاری و معتاد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658" y="328158"/>
            <a:ext cx="6172200" cy="1132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بهداشت فردی در دوران بلوغ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4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011" y="1493887"/>
            <a:ext cx="7783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بلوغ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باعث گذار از کودکی و رسیدن به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بزرگسالی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فرد از نظر جنسی، توانایی تولید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مثل پیدا میکند</a:t>
            </a:r>
          </a:p>
          <a:p>
            <a:pPr algn="r" rtl="1"/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cs typeface="B Nazanin" panose="00000400000000000000" pitchFamily="2" charset="-78"/>
              </a:rPr>
              <a:t>بلوغ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پسران </a:t>
            </a:r>
            <a:r>
              <a:rPr lang="ar-SA" sz="2400" dirty="0">
                <a:solidFill>
                  <a:schemeClr val="tx1"/>
                </a:solidFill>
                <a:cs typeface="B Nazanin" panose="00000400000000000000" pitchFamily="2" charset="-78"/>
              </a:rPr>
              <a:t>می‌تواند بین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۱۰ </a:t>
            </a:r>
            <a:r>
              <a:rPr lang="ar-SA" sz="2400" dirty="0">
                <a:solidFill>
                  <a:schemeClr val="tx1"/>
                </a:solidFill>
                <a:cs typeface="B Nazanin" panose="00000400000000000000" pitchFamily="2" charset="-78"/>
              </a:rPr>
              <a:t>تا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۱4</a:t>
            </a:r>
            <a:r>
              <a:rPr lang="ar-SA" sz="2400" dirty="0">
                <a:solidFill>
                  <a:schemeClr val="tx1"/>
                </a:solidFill>
                <a:cs typeface="B Nazanin" panose="00000400000000000000" pitchFamily="2" charset="-78"/>
              </a:rPr>
              <a:t> سالگی اتفاق افتد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cs typeface="B Nazanin" panose="00000400000000000000" pitchFamily="2" charset="-78"/>
              </a:rPr>
              <a:t> متوسط سن بلوغ در پسران13 سالگی است.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Koodak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0748" y="547965"/>
            <a:ext cx="359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بهداشت بلوغ در پسران</a:t>
            </a:r>
            <a:endParaRPr lang="en-US" sz="2800" dirty="0">
              <a:solidFill>
                <a:schemeClr val="accent4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7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>
            <a:extLst>
              <a:ext uri="{FF2B5EF4-FFF2-40B4-BE49-F238E27FC236}">
                <a16:creationId xmlns="" xmlns:a16="http://schemas.microsoft.com/office/drawing/2014/main" id="{E5C170D6-5513-479D-945F-20C8452E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4" y="542475"/>
            <a:ext cx="3669030" cy="4058550"/>
          </a:xfrm>
          <a:prstGeom prst="rect">
            <a:avLst/>
          </a:prstGeom>
        </p:spPr>
      </p:pic>
      <p:sp>
        <p:nvSpPr>
          <p:cNvPr id="137" name="Title 1">
            <a:extLst>
              <a:ext uri="{FF2B5EF4-FFF2-40B4-BE49-F238E27FC236}">
                <a16:creationId xmlns="" xmlns:a16="http://schemas.microsoft.com/office/drawing/2014/main" id="{6426A804-1317-4899-AFDA-F363D3FDB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1883" y="3209305"/>
            <a:ext cx="3449637" cy="179863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1C2754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آموزش و ارتقای سلامت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9B225910-0464-442A-9551-C64EA9703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12" y="416319"/>
            <a:ext cx="813640" cy="81364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20DE2BA-88D2-4D69-BECF-E1DCBA1539BC}"/>
              </a:ext>
            </a:extLst>
          </p:cNvPr>
          <p:cNvSpPr txBox="1"/>
          <p:nvPr/>
        </p:nvSpPr>
        <p:spPr>
          <a:xfrm>
            <a:off x="5107014" y="1256760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7A68AA47-FEC8-4C41-B54B-7D721FC4EC33}"/>
              </a:ext>
            </a:extLst>
          </p:cNvPr>
          <p:cNvSpPr txBox="1"/>
          <p:nvPr/>
        </p:nvSpPr>
        <p:spPr>
          <a:xfrm>
            <a:off x="5138391" y="1718441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بهداشت- دانشکده مجازی</a:t>
            </a:r>
          </a:p>
        </p:txBody>
      </p:sp>
      <p:sp>
        <p:nvSpPr>
          <p:cNvPr id="141" name="Title 1">
            <a:extLst>
              <a:ext uri="{FF2B5EF4-FFF2-40B4-BE49-F238E27FC236}">
                <a16:creationId xmlns="" xmlns:a16="http://schemas.microsoft.com/office/drawing/2014/main" id="{A0912391-F2A6-47D1-90C3-B367087EAF1A}"/>
              </a:ext>
            </a:extLst>
          </p:cNvPr>
          <p:cNvSpPr txBox="1">
            <a:spLocks/>
          </p:cNvSpPr>
          <p:nvPr/>
        </p:nvSpPr>
        <p:spPr>
          <a:xfrm>
            <a:off x="4648585" y="2013562"/>
            <a:ext cx="3838221" cy="179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سفیران سلامت تهران در شبکه های اجتماعی</a:t>
            </a:r>
            <a: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/>
            </a:r>
            <a:b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</a:br>
            <a:r>
              <a:rPr lang="en-US" sz="2400" dirty="0">
                <a:solidFill>
                  <a:srgbClr val="75C62C"/>
                </a:solidFill>
                <a:latin typeface="+mn-lt"/>
                <a:ea typeface="+mn-ea"/>
                <a:cs typeface="+mn-cs"/>
              </a:rPr>
              <a:t>@safiranesalamatetehran</a:t>
            </a:r>
            <a:endParaRPr lang="fa-IR" sz="2400" dirty="0">
              <a:solidFill>
                <a:srgbClr val="75C62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201" y="743624"/>
            <a:ext cx="7750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7030A0"/>
                </a:solidFill>
                <a:cs typeface="B Nazanin" panose="00000400000000000000" pitchFamily="2" charset="-78"/>
              </a:rPr>
              <a:t>مراحل </a:t>
            </a: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بلوغ پسران</a:t>
            </a:r>
          </a:p>
          <a:p>
            <a:pPr algn="r" rtl="1"/>
            <a:endParaRPr lang="fa-IR" sz="28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  </a:t>
            </a:r>
            <a:r>
              <a:rPr lang="fa-IR" sz="2400" dirty="0">
                <a:cs typeface="B Nazanin" panose="00000400000000000000" pitchFamily="2" charset="-78"/>
              </a:rPr>
              <a:t>مرحله قبل از بلوغ</a:t>
            </a:r>
            <a:endParaRPr lang="en-US" sz="2400" dirty="0"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  </a:t>
            </a:r>
            <a:r>
              <a:rPr lang="ar-SA" sz="2400" dirty="0" smtClean="0">
                <a:cs typeface="B Nazanin" panose="00000400000000000000" pitchFamily="2" charset="-78"/>
              </a:rPr>
              <a:t>مرحله </a:t>
            </a:r>
            <a:r>
              <a:rPr lang="ar-SA" sz="2400" dirty="0">
                <a:cs typeface="B Nazanin" panose="00000400000000000000" pitchFamily="2" charset="-78"/>
              </a:rPr>
              <a:t>بلوغ </a:t>
            </a:r>
            <a:r>
              <a:rPr lang="ar-SA" sz="2400" dirty="0" smtClean="0">
                <a:cs typeface="B Nazanin" panose="00000400000000000000" pitchFamily="2" charset="-78"/>
              </a:rPr>
              <a:t>جنسی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  </a:t>
            </a:r>
            <a:r>
              <a:rPr lang="ar-SA" sz="2400" dirty="0" smtClean="0">
                <a:cs typeface="B Nazanin" panose="00000400000000000000" pitchFamily="2" charset="-78"/>
              </a:rPr>
              <a:t>مرحله </a:t>
            </a:r>
            <a:r>
              <a:rPr lang="ar-SA" sz="2400" dirty="0">
                <a:cs typeface="B Nazanin" panose="00000400000000000000" pitchFamily="2" charset="-78"/>
              </a:rPr>
              <a:t>بعداز بلوغ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73" y="858643"/>
            <a:ext cx="78504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قبل </a:t>
            </a:r>
            <a:r>
              <a:rPr lang="ar-SA" sz="2800" dirty="0">
                <a:solidFill>
                  <a:srgbClr val="7030A0"/>
                </a:solidFill>
                <a:cs typeface="B Nazanin" panose="00000400000000000000" pitchFamily="2" charset="-78"/>
              </a:rPr>
              <a:t>از بلوغ </a:t>
            </a:r>
            <a:r>
              <a:rPr lang="ar-SA" sz="28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:</a:t>
            </a:r>
            <a:endParaRPr lang="fa-IR" sz="2800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بروز</a:t>
            </a:r>
            <a:r>
              <a:rPr lang="ar-SA" sz="2400" dirty="0" smtClean="0">
                <a:cs typeface="B Nazanin" panose="00000400000000000000" pitchFamily="2" charset="-78"/>
              </a:rPr>
              <a:t>ثانویه </a:t>
            </a:r>
            <a:r>
              <a:rPr lang="ar-SA" sz="2400" dirty="0">
                <a:cs typeface="B Nazanin" panose="00000400000000000000" pitchFamily="2" charset="-78"/>
              </a:rPr>
              <a:t>جنسی 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پیدایش </a:t>
            </a:r>
            <a:r>
              <a:rPr lang="ar-SA" sz="2400" dirty="0">
                <a:cs typeface="B Nazanin" panose="00000400000000000000" pitchFamily="2" charset="-78"/>
              </a:rPr>
              <a:t>مو درصورت ودرناحیه اندامهای </a:t>
            </a:r>
            <a:r>
              <a:rPr lang="ar-SA" sz="2400" dirty="0" smtClean="0">
                <a:cs typeface="B Nazanin" panose="00000400000000000000" pitchFamily="2" charset="-78"/>
              </a:rPr>
              <a:t>تناسلی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تغییرآهنگ صدا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این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دوره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،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اوایل نوجوانی است از نظرسنی 10-12 سالگی را شامل می شود.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48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863" y="568712"/>
            <a:ext cx="79842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مرحله </a:t>
            </a:r>
            <a:r>
              <a:rPr lang="ar-SA" sz="2800" dirty="0">
                <a:solidFill>
                  <a:srgbClr val="7030A0"/>
                </a:solidFill>
                <a:cs typeface="B Nazanin" panose="00000400000000000000" pitchFamily="2" charset="-78"/>
              </a:rPr>
              <a:t>بلوغ جنسی </a:t>
            </a:r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:</a:t>
            </a:r>
            <a:endParaRPr lang="fa-IR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ادامه </a:t>
            </a:r>
            <a:r>
              <a:rPr lang="ar-SA" sz="2400" dirty="0">
                <a:cs typeface="B Nazanin" panose="00000400000000000000" pitchFamily="2" charset="-78"/>
              </a:rPr>
              <a:t>بروز صفات ثانویه </a:t>
            </a:r>
            <a:r>
              <a:rPr lang="ar-SA" sz="2400" dirty="0" smtClean="0">
                <a:cs typeface="B Nazanin" panose="00000400000000000000" pitchFamily="2" charset="-78"/>
              </a:rPr>
              <a:t>جنسی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پیدایش </a:t>
            </a:r>
            <a:r>
              <a:rPr lang="ar-SA" sz="2400" dirty="0" smtClean="0">
                <a:cs typeface="B Nazanin" panose="00000400000000000000" pitchFamily="2" charset="-78"/>
              </a:rPr>
              <a:t>سلولهای </a:t>
            </a:r>
            <a:r>
              <a:rPr lang="ar-SA" sz="2400" dirty="0">
                <a:cs typeface="B Nazanin" panose="00000400000000000000" pitchFamily="2" charset="-78"/>
              </a:rPr>
              <a:t>جنسی </a:t>
            </a:r>
            <a:r>
              <a:rPr lang="ar-SA" sz="2400" dirty="0" smtClean="0">
                <a:cs typeface="B Nazanin" panose="00000400000000000000" pitchFamily="2" charset="-78"/>
              </a:rPr>
              <a:t>اسپرمهای </a:t>
            </a:r>
            <a:r>
              <a:rPr lang="ar-SA" sz="2400" dirty="0">
                <a:cs typeface="B Nazanin" panose="00000400000000000000" pitchFamily="2" charset="-78"/>
              </a:rPr>
              <a:t>زنده </a:t>
            </a:r>
            <a:r>
              <a:rPr lang="ar-SA" sz="2400" dirty="0" smtClean="0">
                <a:cs typeface="B Nazanin" panose="00000400000000000000" pitchFamily="2" charset="-78"/>
              </a:rPr>
              <a:t>درادرارپسران</a:t>
            </a:r>
            <a:endParaRPr lang="fa-IR" sz="24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این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دوره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اواسط نوجوانی است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وسنین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13-14سالگی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را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شامل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 شود.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527" y="680224"/>
            <a:ext cx="7839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endParaRPr lang="fa-IR" sz="24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مرحله </a:t>
            </a:r>
            <a:r>
              <a:rPr lang="ar-SA" sz="2800" dirty="0">
                <a:solidFill>
                  <a:srgbClr val="7030A0"/>
                </a:solidFill>
                <a:cs typeface="B Nazanin" panose="00000400000000000000" pitchFamily="2" charset="-78"/>
              </a:rPr>
              <a:t>بعداز بلوغ </a:t>
            </a:r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:</a:t>
            </a:r>
            <a:endParaRPr lang="fa-IR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صفات </a:t>
            </a:r>
            <a:r>
              <a:rPr lang="ar-SA" sz="2400" dirty="0">
                <a:cs typeface="B Nazanin" panose="00000400000000000000" pitchFamily="2" charset="-78"/>
              </a:rPr>
              <a:t>ثانویه جنسی کاملا ظاهر شده </a:t>
            </a:r>
            <a:r>
              <a:rPr lang="ar-SA" sz="2400" dirty="0" smtClean="0">
                <a:cs typeface="B Nazanin" panose="00000400000000000000" pitchFamily="2" charset="-78"/>
              </a:rPr>
              <a:t>اند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عملکرد </a:t>
            </a:r>
            <a:r>
              <a:rPr lang="ar-SA" sz="2400" dirty="0">
                <a:cs typeface="B Nazanin" panose="00000400000000000000" pitchFamily="2" charset="-78"/>
              </a:rPr>
              <a:t>اندامهای تناسلی وتولید مثل کامل است </a:t>
            </a:r>
            <a:r>
              <a:rPr lang="ar-SA" sz="2400" dirty="0" smtClean="0">
                <a:cs typeface="B Nazanin" panose="00000400000000000000" pitchFamily="2" charset="-78"/>
              </a:rPr>
              <a:t>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ar-SA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این دوره اواخر دوران نوجوانی می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باشد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و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بین سنین 15-19 سالگی است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4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240" y="597029"/>
            <a:ext cx="748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7030A0"/>
                </a:solidFill>
                <a:cs typeface="B Nazanin" panose="00000400000000000000" pitchFamily="2" charset="-78"/>
              </a:rPr>
              <a:t>تغييرات دوران </a:t>
            </a:r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بلوغ</a:t>
            </a:r>
            <a:endParaRPr lang="fa-IR" sz="24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744" y="1319120"/>
            <a:ext cx="7582956" cy="34978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افزايش قد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 افزايش وزن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تغییر در اندام‌های</a:t>
            </a:r>
            <a:r>
              <a:rPr lang="fa-IR" sz="2400" dirty="0" smtClean="0">
                <a:cs typeface="B Nazanin" panose="00000400000000000000" pitchFamily="2" charset="-78"/>
              </a:rPr>
              <a:t> ب</a:t>
            </a:r>
            <a:r>
              <a:rPr lang="ar-SA" sz="2400" dirty="0" smtClean="0">
                <a:cs typeface="B Nazanin" panose="00000400000000000000" pitchFamily="2" charset="-78"/>
              </a:rPr>
              <a:t>دن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رشد موهاي زهار و زير بغل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رشد قد بازو و ساق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تغيير صدا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احتلام شبانه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3" descr="ق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975" y="398158"/>
            <a:ext cx="2214578" cy="218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s.ghanbari.HEALTH\My Documents\My Pictures\چاق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5688" y="2361407"/>
            <a:ext cx="154553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02128" y="945222"/>
            <a:ext cx="4052817" cy="30719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افزایش سریع قد در مراحل اولیه بلوغ اتفاق می‌افتد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حداكثر این افزایش </a:t>
            </a:r>
            <a:r>
              <a:rPr lang="fa-IR" sz="2400" dirty="0" smtClean="0">
                <a:cs typeface="B Nazanin" panose="00000400000000000000" pitchFamily="2" charset="-78"/>
              </a:rPr>
              <a:t>قد</a:t>
            </a:r>
            <a:r>
              <a:rPr lang="ar-SA" sz="2400" dirty="0" smtClean="0">
                <a:cs typeface="B Nazanin" panose="00000400000000000000" pitchFamily="2" charset="-78"/>
              </a:rPr>
              <a:t>در پسران در </a:t>
            </a:r>
            <a:r>
              <a:rPr lang="fa-IR" sz="2400" dirty="0" smtClean="0">
                <a:cs typeface="B Nazanin" panose="00000400000000000000" pitchFamily="2" charset="-78"/>
              </a:rPr>
              <a:t>۱۴</a:t>
            </a:r>
            <a:r>
              <a:rPr lang="ar-SA" sz="2400" dirty="0" smtClean="0">
                <a:cs typeface="B Nazanin" panose="00000400000000000000" pitchFamily="2" charset="-78"/>
              </a:rPr>
              <a:t> سالگی است.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بیشترین افزایش طول قد دو سال بعد از بلوغ است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كاهش </a:t>
            </a:r>
            <a:r>
              <a:rPr lang="fa-IR" sz="2400" dirty="0" smtClean="0">
                <a:cs typeface="B Nazanin" panose="00000400000000000000" pitchFamily="2" charset="-78"/>
              </a:rPr>
              <a:t>رشد قدی </a:t>
            </a:r>
            <a:r>
              <a:rPr lang="ar-SA" sz="2400" dirty="0" smtClean="0">
                <a:cs typeface="B Nazanin" panose="00000400000000000000" pitchFamily="2" charset="-78"/>
              </a:rPr>
              <a:t>تا سن </a:t>
            </a:r>
            <a:r>
              <a:rPr lang="fa-IR" sz="2400" dirty="0" smtClean="0">
                <a:cs typeface="B Nazanin" panose="00000400000000000000" pitchFamily="2" charset="-78"/>
              </a:rPr>
              <a:t>۲۰ الي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۲۱</a:t>
            </a:r>
            <a:r>
              <a:rPr lang="ar-SA" sz="2400" dirty="0" smtClean="0">
                <a:cs typeface="B Nazanin" panose="00000400000000000000" pitchFamily="2" charset="-78"/>
              </a:rPr>
              <a:t> سالگی ادامه می یابد 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به علت دوره طولانی رشد، قد پسران معمولاً‌بلندترازقد دختران است .</a:t>
            </a:r>
            <a:r>
              <a:rPr lang="en-US" sz="2400" dirty="0" smtClean="0">
                <a:cs typeface="B Nazanin" panose="00000400000000000000" pitchFamily="2" charset="-78"/>
              </a:rPr>
              <a:t/>
            </a:r>
            <a:br>
              <a:rPr lang="en-US" sz="2400" dirty="0" smtClean="0">
                <a:cs typeface="B Nazanin" panose="00000400000000000000" pitchFamily="2" charset="-78"/>
              </a:rPr>
            </a:br>
            <a:endParaRPr lang="en-US" sz="24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 descr="C:\Documents and Settings\a.ejlali\My Documents\My Pictures\New Folde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434" y="1150030"/>
            <a:ext cx="3502369" cy="17575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30987" y="422002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  <a:cs typeface="B Nazanin" panose="00000400000000000000" pitchFamily="2" charset="-78"/>
              </a:rPr>
              <a:t>افزايش </a:t>
            </a:r>
            <a:r>
              <a:rPr lang="fa-IR" sz="28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قد</a:t>
            </a:r>
            <a:r>
              <a:rPr lang="ar-SA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: 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0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1809" y="548342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7030A0"/>
                </a:solidFill>
                <a:cs typeface="B Nazanin" panose="00000400000000000000" pitchFamily="2" charset="-78"/>
              </a:rPr>
              <a:t>افزايش وزن: 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C:\Documents and Settings\s.ghanbari.HEALTH\My Documents\My Pictures\New Folder (2)\چا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064" y="174468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45942" y="1071562"/>
            <a:ext cx="5409344" cy="32435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افزایش وزن در هنگام بلوغ فقط مربوط به افزایش چربی نیست، بلكه به رشد و تكامل استخوان و عضله نیز مربوط می‌شود.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در پسران حداكثر افزایش وزن در </a:t>
            </a:r>
            <a:r>
              <a:rPr lang="fa-IR" sz="2400" dirty="0" smtClean="0">
                <a:cs typeface="B Nazanin" panose="00000400000000000000" pitchFamily="2" charset="-78"/>
              </a:rPr>
              <a:t>۱۶</a:t>
            </a:r>
            <a:r>
              <a:rPr lang="ar-SA" sz="2400" dirty="0" smtClean="0">
                <a:cs typeface="B Nazanin" panose="00000400000000000000" pitchFamily="2" charset="-78"/>
              </a:rPr>
              <a:t> سالگی است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400" dirty="0" smtClean="0">
                <a:cs typeface="B Nazanin" panose="00000400000000000000" pitchFamily="2" charset="-78"/>
              </a:rPr>
              <a:t> چاق شدن در دوران بلوغ هم غیرمعمول نیست. 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4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 Center by Slidesgo">
  <a:themeElements>
    <a:clrScheme name="Custom 2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D1D6B"/>
      </a:accent1>
      <a:accent2>
        <a:srgbClr val="C39AE4"/>
      </a:accent2>
      <a:accent3>
        <a:srgbClr val="B8F4FE"/>
      </a:accent3>
      <a:accent4>
        <a:srgbClr val="A3E0FE"/>
      </a:accent4>
      <a:accent5>
        <a:srgbClr val="A3E0FE"/>
      </a:accent5>
      <a:accent6>
        <a:srgbClr val="FFD965"/>
      </a:accent6>
      <a:hlink>
        <a:srgbClr val="BEE7E4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716</Words>
  <Application>Microsoft Office PowerPoint</Application>
  <PresentationFormat>On-screen Show (16:9)</PresentationFormat>
  <Paragraphs>125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 Koodak</vt:lpstr>
      <vt:lpstr>B Nazanin</vt:lpstr>
      <vt:lpstr>B Titr</vt:lpstr>
      <vt:lpstr>Constantia</vt:lpstr>
      <vt:lpstr>IranNastaliq</vt:lpstr>
      <vt:lpstr>Majalla UI</vt:lpstr>
      <vt:lpstr>Quicksand</vt:lpstr>
      <vt:lpstr>Raleway</vt:lpstr>
      <vt:lpstr>Wingdings</vt:lpstr>
      <vt:lpstr>Wingdings 2</vt:lpstr>
      <vt:lpstr>Child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آموزش و ارتقای سلامت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ms.shahamatnia</dc:creator>
  <cp:lastModifiedBy>Azita Ejlali</cp:lastModifiedBy>
  <cp:revision>37</cp:revision>
  <dcterms:modified xsi:type="dcterms:W3CDTF">2021-01-05T07:00:43Z</dcterms:modified>
</cp:coreProperties>
</file>